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</p:sldIdLst>
  <p:sldSz cy="6858000" cx="12192000"/>
  <p:notesSz cx="6858000" cy="1857375"/>
  <p:embeddedFontLst>
    <p:embeddedFont>
      <p:font typeface="IBM Plex Mono SemiBold"/>
      <p:regular r:id="rId53"/>
      <p:bold r:id="rId54"/>
      <p:italic r:id="rId55"/>
      <p:boldItalic r:id="rId56"/>
    </p:embeddedFont>
    <p:embeddedFont>
      <p:font typeface="IBM Plex Mono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61" roundtripDataSignature="AMtx7mgwss0lFWGaDqo3mpeMmn7MgdWZ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1" Type="http://customschemas.google.com/relationships/presentationmetadata" Target="meta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IBMPlexMono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IBMPlexMonoSemiBold-regular.fntdata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IBMPlexMonoSemiBold-italic.fntdata"/><Relationship Id="rId10" Type="http://schemas.openxmlformats.org/officeDocument/2006/relationships/slide" Target="slides/slide5.xml"/><Relationship Id="rId54" Type="http://schemas.openxmlformats.org/officeDocument/2006/relationships/font" Target="fonts/IBMPlexMonoSemiBold-bold.fntdata"/><Relationship Id="rId13" Type="http://schemas.openxmlformats.org/officeDocument/2006/relationships/slide" Target="slides/slide8.xml"/><Relationship Id="rId57" Type="http://schemas.openxmlformats.org/officeDocument/2006/relationships/font" Target="fonts/IBMPlexMono-regular.fntdata"/><Relationship Id="rId12" Type="http://schemas.openxmlformats.org/officeDocument/2006/relationships/slide" Target="slides/slide7.xml"/><Relationship Id="rId56" Type="http://schemas.openxmlformats.org/officeDocument/2006/relationships/font" Target="fonts/IBMPlexMonoSemiBold-boldItalic.fntdata"/><Relationship Id="rId15" Type="http://schemas.openxmlformats.org/officeDocument/2006/relationships/slide" Target="slides/slide10.xml"/><Relationship Id="rId59" Type="http://schemas.openxmlformats.org/officeDocument/2006/relationships/font" Target="fonts/IBMPlexMono-italic.fntdata"/><Relationship Id="rId14" Type="http://schemas.openxmlformats.org/officeDocument/2006/relationships/slide" Target="slides/slide9.xml"/><Relationship Id="rId58" Type="http://schemas.openxmlformats.org/officeDocument/2006/relationships/font" Target="fonts/IBMPlexMon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3" name="Google Shape;193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9" name="Google Shape;119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showMasterSp="0">
  <p:cSld name="1_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ts val="4800"/>
              <a:buFont typeface="IBM Plex Mono SemiBold"/>
              <a:buNone/>
              <a:defRPr b="0" i="0" sz="4800" u="none" cap="none" strike="noStrike">
                <a:solidFill>
                  <a:srgbClr val="005493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8" name="Google Shape;58;p5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5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5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5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5" name="Google Shape;65;p5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5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5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5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2" name="Google Shape;72;p6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6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6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8" name="Google Shape;78;p6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6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6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6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5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5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5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5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Vertical Title and Text">
  <p:cSld name="1_Vertical Title and 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" name="Google Shape;27;p5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" name="Google Shape;33;p5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5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0" name="Google Shape;40;p5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5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5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5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5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5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9" name="Google Shape;49;p5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5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5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5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8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6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/>
        </p:nvSpPr>
        <p:spPr>
          <a:xfrm>
            <a:off x="888546" y="4568734"/>
            <a:ext cx="2514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</a:rPr>
              <a:t>Lance Peterson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</a:rPr>
              <a:t>May 19th, 2024</a:t>
            </a:r>
            <a:endParaRPr/>
          </a:p>
        </p:txBody>
      </p:sp>
      <p:pic>
        <p:nvPicPr>
          <p:cNvPr descr="IBM Skills Network Logo - Horizontal-noai copy.png" id="87" name="Google Shape;8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9820" y="676828"/>
            <a:ext cx="2104103" cy="629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3" name="Google Shape;153;p10"/>
          <p:cNvSpPr txBox="1"/>
          <p:nvPr>
            <p:ph idx="1" type="body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Describe how data were processed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You need to present your data wrangling process using key phrases and flowcharts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data wrangling related notebooks,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Wrangling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0" name="Google Shape;160;p11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what charts were plotted and why you used those charts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EDA with data visualization notebook,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 Data Visualization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7" name="Google Shape;167;p12"/>
          <p:cNvSpPr txBox="1"/>
          <p:nvPr>
            <p:ph idx="1" type="body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Using bullet point format, summarize the SQL queries you performed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EDA with SQL notebook,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EDA with SQL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4" name="Google Shape;174;p13"/>
          <p:cNvSpPr txBox="1"/>
          <p:nvPr>
            <p:ph idx="1" type="body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what map objects such as markers, circles, lines, etc. you created and added to a folium map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why you added those objects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interactive map with Folium map,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an Interactive Map with Folium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1" name="Google Shape;181;p14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what plots/graphs and interactions you have added to a dashboard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why you added those plots and interactions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Plotly Dash lab,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Build a Dashboard with Plotly Dash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8" name="Google Shape;188;p15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Summarize how you built, evaluated, improved, and found the best performing classification model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You need present your model development process using key phrases and flowchart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your completed predictive analysis lab, 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Predictive Analysis (Classification)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Exploratory data analysis results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Interactive analytics demo in screenshots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Predictive analysis results</a:t>
            </a:r>
            <a:endParaRPr/>
          </a:p>
          <a:p>
            <a:pPr indent="-1143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70C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96" name="Google Shape;196;p1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7" name="Google Shape;197;p1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2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8" name="Google Shape;208;p18"/>
          <p:cNvSpPr txBox="1"/>
          <p:nvPr>
            <p:ph idx="1" type="body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plot of Flight Number vs. Launch 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09" name="Google Shape;209;p1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Launch Site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5" name="Google Shape;215;p19"/>
          <p:cNvSpPr txBox="1"/>
          <p:nvPr>
            <p:ph idx="1" type="body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plot of Payload vs. Launch Site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16" name="Google Shape;216;p1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Launch Site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/>
          </a:p>
        </p:txBody>
      </p:sp>
      <p:sp>
        <p:nvSpPr>
          <p:cNvPr id="95" name="Google Shape;95;p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2" name="Google Shape;222;p20"/>
          <p:cNvSpPr txBox="1"/>
          <p:nvPr>
            <p:ph idx="1" type="body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bar chart for the success rate of each orbit type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23" name="Google Shape;223;p2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 Rate vs. Orbit 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9" name="Google Shape;229;p21"/>
          <p:cNvSpPr txBox="1"/>
          <p:nvPr>
            <p:ph idx="1" type="body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point of Flight number vs. Orbit type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30" name="Google Shape;230;p2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Flight Number vs. Orbit 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6" name="Google Shape;236;p22"/>
          <p:cNvSpPr txBox="1"/>
          <p:nvPr>
            <p:ph idx="1" type="body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scatter point of payload vs. orbit type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37" name="Google Shape;237;p2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Payload vs. Orbit Type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3" name="Google Shape;243;p23"/>
          <p:cNvSpPr txBox="1"/>
          <p:nvPr>
            <p:ph idx="1" type="body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a line chart of yearly average success rate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scatter plot with explanations</a:t>
            </a:r>
            <a:endParaRPr/>
          </a:p>
        </p:txBody>
      </p:sp>
      <p:sp>
        <p:nvSpPr>
          <p:cNvPr id="244" name="Google Shape;244;p2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Success Yearly Trend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0" name="Google Shape;250;p24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the names of the unique launch sites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51" name="Google Shape;251;p2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All Launch Site Names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7" name="Google Shape;257;p25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5 records where launch sites begin with `CCA`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58" name="Google Shape;258;p2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Launch Site Names Begin with 'CCA'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4" name="Google Shape;264;p26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total payload carried by boosters from NASA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65" name="Google Shape;265;p2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Payload Mass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1" name="Google Shape;271;p27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average payload mass carried by booster version F9 v1.1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72" name="Google Shape;272;p2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Average Payload Mass by F9 v1.1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8" name="Google Shape;278;p28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the dates of the first successful landing outcome on ground pad</a:t>
            </a:r>
            <a:endParaRPr sz="2800">
              <a:solidFill>
                <a:srgbClr val="2929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79" name="Google Shape;279;p2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First Successful Ground Landing Date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5" name="Google Shape;285;p29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names of boosters which have successfully landed on drone ship and had payload mass greater than 4000 but less than 6000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86" name="Google Shape;286;p2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6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Successful Drone Ship Landing with Payload between 4000 and 6000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3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Summary of methodologies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Summary of all results</a:t>
            </a:r>
            <a:endParaRPr/>
          </a:p>
        </p:txBody>
      </p:sp>
      <p:sp>
        <p:nvSpPr>
          <p:cNvPr id="102" name="Google Shape;102;p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2" name="Google Shape;292;p30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Calculate the total number of successful and failure mission outcomes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293" name="Google Shape;293;p3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Total Number of Successful and Failure Mission Outcomes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9" name="Google Shape;299;p31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names of the booster which have carried the maximum payload mass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300" name="Google Shape;300;p3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Boosters Carried Maximum Payload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2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6" name="Google Shape;306;p32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List the failed landing_outcomes in drone ship, their booster versions, and launch site names for in year 2015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32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2015 Launch Records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3" name="Google Shape;313;p33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Rank the count of landing outcomes (such as Failure (drone ship) or Success (ground pad)) between the date 2010-06-04 and 2017-03-20, in descending order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query result with a short explanation here</a:t>
            </a:r>
            <a:endParaRPr/>
          </a:p>
        </p:txBody>
      </p:sp>
      <p:sp>
        <p:nvSpPr>
          <p:cNvPr id="314" name="Google Shape;314;p3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00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Rank Landing Outcomes Between 2010-06-04 and 2017-03-20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4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3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5" name="Google Shape;325;p35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&lt;Folium map screenshot 1&gt;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Explore the generated folium map and make a proper screenshot to include all launch sites’ location markers on a global map</a:t>
            </a:r>
            <a:endParaRPr sz="2800">
              <a:solidFill>
                <a:srgbClr val="2929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3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&lt;Folium Map Screenshot 1&gt;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2" name="Google Shape;332;p36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&lt;Folium map screenshot 2&gt;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Explore the folium map and make a proper screenshot to show the color-labeled launch outcomes on the map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29292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3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&lt;Folium Map Screenshot 2&gt;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9" name="Google Shape;339;p37"/>
          <p:cNvSpPr txBox="1"/>
          <p:nvPr>
            <p:ph idx="1" type="body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&lt;Folium map screenshot 3&gt;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Explore the generated folium map and show the screenshot of a selected launch site to its proximities such as railway, highway, coastline, with distance calculated and displayed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&lt;Folium Map Screenshot 3&gt;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8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4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1" name="Google Shape;351;p39"/>
          <p:cNvSpPr txBox="1"/>
          <p:nvPr>
            <p:ph idx="1" type="body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&lt;Dashboard screenshot 1&gt;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launch success count for all sites, in a piechart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3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&lt;Dashboard Screenshot 1&gt;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4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Project background and context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Problems you want to find answers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0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8" name="Google Shape;358;p40"/>
          <p:cNvSpPr txBox="1"/>
          <p:nvPr>
            <p:ph idx="1" type="body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&lt;Dashboard screenshot 2&gt;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screenshot of the piechart for the launch site with highest launch success ratio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</a:t>
            </a:r>
            <a:endParaRPr sz="2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40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&lt;Dashboard Screenshot 2&gt;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1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5" name="Google Shape;365;p41"/>
          <p:cNvSpPr txBox="1"/>
          <p:nvPr>
            <p:ph idx="1" type="body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Replace &lt;Dashboard screenshot 3&gt; title with an appropriate title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screenshots of Payload vs. Launch Outcome scatter plot for all sites, with different payload selected in the range slider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Explain the important elements and findings on the screenshot, such as which payload range or booster version have the largest success rate, etc.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4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&lt;Dashboard Screenshot 3&gt;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2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5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3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7" name="Google Shape;377;p43"/>
          <p:cNvSpPr txBox="1"/>
          <p:nvPr>
            <p:ph idx="1" type="body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Visualize the built model accuracy for all built classification models, in a bar chart</a:t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Find which model has the highest classification accuracy</a:t>
            </a:r>
            <a:endParaRPr/>
          </a:p>
        </p:txBody>
      </p:sp>
      <p:sp>
        <p:nvSpPr>
          <p:cNvPr id="378" name="Google Shape;378;p43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Classification Accuracy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4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4" name="Google Shape;384;p44"/>
          <p:cNvSpPr txBox="1"/>
          <p:nvPr>
            <p:ph idx="1" type="body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Show the confusion matrix of the best performing model with an explanation </a:t>
            </a:r>
            <a:endParaRPr/>
          </a:p>
        </p:txBody>
      </p:sp>
      <p:sp>
        <p:nvSpPr>
          <p:cNvPr id="385" name="Google Shape;385;p44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Confusion Matrix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5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1" name="Google Shape;391;p45"/>
          <p:cNvSpPr txBox="1"/>
          <p:nvPr>
            <p:ph idx="1" type="body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1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2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3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Point 4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/>
          </a:p>
        </p:txBody>
      </p:sp>
      <p:sp>
        <p:nvSpPr>
          <p:cNvPr id="392" name="Google Shape;392;p45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9" name="Google Shape;399;p46"/>
          <p:cNvSpPr txBox="1"/>
          <p:nvPr>
            <p:ph idx="1" type="body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Include any relevant assets like Python code snippets, SQL queries, charts, Notebook outputs, or data sets that you may have created during this project</a:t>
            </a:r>
            <a:endParaRPr/>
          </a:p>
        </p:txBody>
      </p:sp>
      <p:sp>
        <p:nvSpPr>
          <p:cNvPr id="400" name="Google Shape;400;p4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Appendix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idx="12" type="sldNum"/>
          </p:nvPr>
        </p:nvSpPr>
        <p:spPr>
          <a:xfrm>
            <a:off x="94488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p5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Section 1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6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88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Executive Summary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8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Data collection methodology:</a:t>
            </a:r>
            <a:endParaRPr/>
          </a:p>
          <a:p>
            <a:pPr indent="-228600" lvl="1" marL="6858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57070"/>
              </a:buClr>
              <a:buSzPct val="100000"/>
              <a:buFont typeface="Arial"/>
              <a:buChar char="•"/>
            </a:pPr>
            <a:r>
              <a:rPr b="0" i="0" lang="en-US" sz="7600" u="none" cap="none" strike="noStrik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Describe how data was collected 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8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data wrangling</a:t>
            </a:r>
            <a:endParaRPr/>
          </a:p>
          <a:p>
            <a:pPr indent="-228600" lvl="1" marL="6858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57070"/>
              </a:buClr>
              <a:buSzPct val="100000"/>
              <a:buFont typeface="Arial"/>
              <a:buChar char="•"/>
            </a:pPr>
            <a:r>
              <a:rPr b="0" i="0" lang="en-US" sz="7600" u="none" cap="none" strike="noStrik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Describe how data was processed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8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exploratory data analysis (EDA) using visualization and SQL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8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interactive visual analytics using Folium and Plotly Dash</a:t>
            </a:r>
            <a:endParaRPr/>
          </a:p>
          <a:p>
            <a:pPr indent="-2286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ct val="100000"/>
              <a:buFont typeface="Arial"/>
              <a:buChar char="•"/>
            </a:pPr>
            <a:r>
              <a:rPr lang="en-US" sz="88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Perform predictive analysis using classification models</a:t>
            </a:r>
            <a:endParaRPr/>
          </a:p>
          <a:p>
            <a:pPr indent="-228600" lvl="1" marL="6858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757070"/>
              </a:buClr>
              <a:buSzPct val="100000"/>
              <a:buFont typeface="Arial"/>
              <a:buChar char="•"/>
            </a:pPr>
            <a:r>
              <a:rPr b="0" i="0" lang="en-US" sz="7600" u="none" cap="none" strike="noStrik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How to build, tune, evaluate classification models</a:t>
            </a:r>
            <a:endParaRPr/>
          </a:p>
          <a:p>
            <a:pPr indent="-88900" lvl="0" marL="228600" marR="0" rtl="0" algn="l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88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3675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6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7"/>
          <p:cNvSpPr txBox="1"/>
          <p:nvPr>
            <p:ph idx="1" type="body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Describe how data sets were collected. </a:t>
            </a:r>
            <a:endParaRPr/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You need to present your data collection process use key phrases and flowcharts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7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8"/>
          <p:cNvSpPr txBox="1"/>
          <p:nvPr>
            <p:ph idx="1" type="body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noFill/>
          <a:ln cap="flat" cmpd="sng" w="9525">
            <a:solidFill>
              <a:srgbClr val="0B49C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C7DDB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Place your flowchart of SpaceX API calls here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8"/>
          <p:cNvSpPr txBox="1"/>
          <p:nvPr>
            <p:ph idx="2" type="body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data collection with SpaceX REST calls using key phrases and flowcharts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the completed SpaceX API calls notebook </a:t>
            </a:r>
            <a:r>
              <a:rPr b="0" i="0" lang="en-US" sz="2200" u="none" cap="none" strike="noStrike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(must include completed code cell and outcome cell), </a:t>
            </a:r>
            <a:r>
              <a:rPr b="0" i="0" lang="en-US" sz="2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as an external reference and peer-review purpose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– SpaceX API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"/>
          <p:cNvSpPr txBox="1"/>
          <p:nvPr>
            <p:ph idx="12" type="sldNum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4" name="Google Shape;144;p9"/>
          <p:cNvSpPr txBox="1"/>
          <p:nvPr>
            <p:ph idx="1" type="body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Present your web scraping process using key phrases and flowcharts</a:t>
            </a:r>
            <a:endParaRPr/>
          </a:p>
          <a:p>
            <a:pPr indent="-889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292929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Add the GitHub URL of the completed web scraping notebook, as an external reference and peer-review purpose</a:t>
            </a:r>
            <a:endParaRPr/>
          </a:p>
        </p:txBody>
      </p:sp>
      <p:sp>
        <p:nvSpPr>
          <p:cNvPr id="145" name="Google Shape;145;p9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493"/>
              </a:buClr>
              <a:buSzPct val="100000"/>
              <a:buFont typeface="IBM Plex Mono SemiBold"/>
              <a:buNone/>
            </a:pPr>
            <a:r>
              <a:t/>
            </a:r>
            <a:endParaRPr sz="40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9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49CB"/>
              </a:buClr>
              <a:buSzPct val="100000"/>
              <a:buFont typeface="Arial"/>
              <a:buNone/>
            </a:pPr>
            <a:r>
              <a:rPr lang="en-US" sz="4000">
                <a:solidFill>
                  <a:srgbClr val="0B49CB"/>
                </a:solidFill>
                <a:latin typeface="Arial"/>
                <a:ea typeface="Arial"/>
                <a:cs typeface="Arial"/>
                <a:sym typeface="Arial"/>
              </a:rPr>
              <a:t>Data Collection - Scraping</a:t>
            </a:r>
            <a:endParaRPr sz="4000">
              <a:solidFill>
                <a:srgbClr val="0B49CB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sp>
        <p:nvSpPr>
          <p:cNvPr id="147" name="Google Shape;147;p9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noFill/>
          <a:ln cap="flat" cmpd="sng" w="9525">
            <a:solidFill>
              <a:srgbClr val="0B49C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rgbClr val="1C7DD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C7DDB"/>
              </a:buClr>
              <a:buSzPts val="2200"/>
              <a:buFont typeface="Arial"/>
              <a:buNone/>
            </a:pPr>
            <a:r>
              <a:rPr lang="en-US" sz="2200">
                <a:solidFill>
                  <a:srgbClr val="1C7DDB"/>
                </a:solidFill>
                <a:latin typeface="Arial"/>
                <a:ea typeface="Arial"/>
                <a:cs typeface="Arial"/>
                <a:sym typeface="Arial"/>
              </a:rPr>
              <a:t>Place your flowchart of web scraping here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